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7" r:id="rId4"/>
    <p:sldId id="272" r:id="rId5"/>
    <p:sldId id="273" r:id="rId6"/>
    <p:sldId id="275" r:id="rId7"/>
    <p:sldId id="274" r:id="rId8"/>
    <p:sldId id="266" r:id="rId9"/>
    <p:sldId id="258" r:id="rId10"/>
    <p:sldId id="259" r:id="rId11"/>
    <p:sldId id="260" r:id="rId12"/>
    <p:sldId id="261" r:id="rId13"/>
    <p:sldId id="269" r:id="rId14"/>
    <p:sldId id="270" r:id="rId15"/>
    <p:sldId id="262" r:id="rId16"/>
    <p:sldId id="264" r:id="rId17"/>
    <p:sldId id="268" r:id="rId18"/>
    <p:sldId id="265" r:id="rId19"/>
    <p:sldId id="271" r:id="rId20"/>
  </p:sldIdLst>
  <p:sldSz cx="14630400" cy="8229600"/>
  <p:notesSz cx="8229600" cy="14630400"/>
  <p:embeddedFontLst>
    <p:embeddedFont>
      <p:font typeface="Cambria" panose="02040503050406030204" pitchFamily="18" charset="0"/>
      <p:regular r:id="rId22"/>
      <p:bold r:id="rId23"/>
      <p:italic r:id="rId24"/>
      <p:boldItalic r:id="rId25"/>
    </p:embeddedFont>
    <p:embeddedFont>
      <p:font typeface="Inter" panose="020B0604020202020204" charset="0"/>
      <p:regular r:id="rId26"/>
    </p:embeddedFont>
    <p:embeddedFont>
      <p:font typeface="Work Sans" pitchFamily="2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4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4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CD9A01-DB7C-4BDF-ABC3-BA767BEE1113}" type="doc">
      <dgm:prSet loTypeId="urn:microsoft.com/office/officeart/2005/8/layout/vList5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A6AC0FEA-02EA-41C2-A8CD-127227FA84FF}">
      <dgm:prSet/>
      <dgm:spPr/>
      <dgm:t>
        <a:bodyPr/>
        <a:lstStyle/>
        <a:p>
          <a:r>
            <a:rPr lang="en-US" b="1"/>
            <a:t>1. Real-Time Traffic Analysis</a:t>
          </a:r>
          <a:endParaRPr lang="en-IN"/>
        </a:p>
      </dgm:t>
    </dgm:pt>
    <dgm:pt modelId="{5AFDE031-8158-424D-B85A-143960AB2B50}" type="parTrans" cxnId="{761D1AAE-F802-4778-AAFD-A79007B17F8C}">
      <dgm:prSet/>
      <dgm:spPr/>
      <dgm:t>
        <a:bodyPr/>
        <a:lstStyle/>
        <a:p>
          <a:endParaRPr lang="en-IN"/>
        </a:p>
      </dgm:t>
    </dgm:pt>
    <dgm:pt modelId="{4D0FBBA8-8869-4941-A500-30868CC3CBB9}" type="sibTrans" cxnId="{761D1AAE-F802-4778-AAFD-A79007B17F8C}">
      <dgm:prSet/>
      <dgm:spPr/>
      <dgm:t>
        <a:bodyPr/>
        <a:lstStyle/>
        <a:p>
          <a:endParaRPr lang="en-IN"/>
        </a:p>
      </dgm:t>
    </dgm:pt>
    <dgm:pt modelId="{CB11031D-8955-4F43-92B9-E5D1FEF70006}">
      <dgm:prSet/>
      <dgm:spPr/>
      <dgm:t>
        <a:bodyPr/>
        <a:lstStyle/>
        <a:p>
          <a:r>
            <a:rPr lang="en-US"/>
            <a:t>AI models can </a:t>
          </a:r>
          <a:r>
            <a:rPr lang="en-US" b="1"/>
            <a:t>detect traffic density</a:t>
          </a:r>
          <a:r>
            <a:rPr lang="en-US"/>
            <a:t> at intersections using </a:t>
          </a:r>
          <a:r>
            <a:rPr lang="en-US" b="1"/>
            <a:t>cameras and sensors</a:t>
          </a:r>
          <a:r>
            <a:rPr lang="en-US"/>
            <a:t>.</a:t>
          </a:r>
          <a:endParaRPr lang="en-IN"/>
        </a:p>
      </dgm:t>
    </dgm:pt>
    <dgm:pt modelId="{7405BE18-3EFD-40B6-A55D-E887EE5B8096}" type="parTrans" cxnId="{13F6F029-1044-49DE-87DF-13C473D8F6C1}">
      <dgm:prSet/>
      <dgm:spPr/>
      <dgm:t>
        <a:bodyPr/>
        <a:lstStyle/>
        <a:p>
          <a:endParaRPr lang="en-IN"/>
        </a:p>
      </dgm:t>
    </dgm:pt>
    <dgm:pt modelId="{1C243467-A2FC-4893-A82B-63031842155B}" type="sibTrans" cxnId="{13F6F029-1044-49DE-87DF-13C473D8F6C1}">
      <dgm:prSet/>
      <dgm:spPr/>
      <dgm:t>
        <a:bodyPr/>
        <a:lstStyle/>
        <a:p>
          <a:endParaRPr lang="en-IN"/>
        </a:p>
      </dgm:t>
    </dgm:pt>
    <dgm:pt modelId="{DF67280F-A3A0-42FC-B046-41F97E535B01}">
      <dgm:prSet/>
      <dgm:spPr/>
      <dgm:t>
        <a:bodyPr/>
        <a:lstStyle/>
        <a:p>
          <a:r>
            <a:rPr lang="en-US" dirty="0"/>
            <a:t>The system can </a:t>
          </a:r>
          <a:r>
            <a:rPr lang="en-US" b="1" dirty="0"/>
            <a:t>analyze congestion levels</a:t>
          </a:r>
          <a:r>
            <a:rPr lang="en-US" dirty="0"/>
            <a:t> and </a:t>
          </a:r>
          <a:r>
            <a:rPr lang="en-US" b="1" dirty="0"/>
            <a:t>adjust traffic light durations dynamically</a:t>
          </a:r>
          <a:r>
            <a:rPr lang="en-US" dirty="0"/>
            <a:t>, 	reducing wait times.</a:t>
          </a:r>
          <a:endParaRPr lang="en-IN" dirty="0"/>
        </a:p>
      </dgm:t>
    </dgm:pt>
    <dgm:pt modelId="{B20B5B87-3308-48A9-8841-232938A1F0C4}" type="parTrans" cxnId="{0D909CFF-CE82-49C7-8817-879738662397}">
      <dgm:prSet/>
      <dgm:spPr/>
      <dgm:t>
        <a:bodyPr/>
        <a:lstStyle/>
        <a:p>
          <a:endParaRPr lang="en-IN"/>
        </a:p>
      </dgm:t>
    </dgm:pt>
    <dgm:pt modelId="{6D36A8CF-0EA7-42A2-8A2F-6B0E36AE9940}" type="sibTrans" cxnId="{0D909CFF-CE82-49C7-8817-879738662397}">
      <dgm:prSet/>
      <dgm:spPr/>
      <dgm:t>
        <a:bodyPr/>
        <a:lstStyle/>
        <a:p>
          <a:endParaRPr lang="en-IN"/>
        </a:p>
      </dgm:t>
    </dgm:pt>
    <dgm:pt modelId="{A3EE8144-6F0B-4D2A-B490-EFBBACA77105}">
      <dgm:prSet/>
      <dgm:spPr/>
      <dgm:t>
        <a:bodyPr/>
        <a:lstStyle/>
        <a:p>
          <a:r>
            <a:rPr lang="en-US" b="1"/>
            <a:t>2. Adaptive Traffic Signal Control</a:t>
          </a:r>
          <a:endParaRPr lang="en-IN"/>
        </a:p>
      </dgm:t>
    </dgm:pt>
    <dgm:pt modelId="{603D31F0-A59E-4477-A0E2-D3458044CFA2}" type="parTrans" cxnId="{E69B944E-4B0C-4208-9EF4-F7A6B4FED911}">
      <dgm:prSet/>
      <dgm:spPr/>
      <dgm:t>
        <a:bodyPr/>
        <a:lstStyle/>
        <a:p>
          <a:endParaRPr lang="en-IN"/>
        </a:p>
      </dgm:t>
    </dgm:pt>
    <dgm:pt modelId="{2B197576-DA5A-474E-A8D5-4F3CB3716F67}" type="sibTrans" cxnId="{E69B944E-4B0C-4208-9EF4-F7A6B4FED911}">
      <dgm:prSet/>
      <dgm:spPr/>
      <dgm:t>
        <a:bodyPr/>
        <a:lstStyle/>
        <a:p>
          <a:endParaRPr lang="en-IN"/>
        </a:p>
      </dgm:t>
    </dgm:pt>
    <dgm:pt modelId="{E1BF66EF-9574-411F-AAAB-75C68E3C2421}">
      <dgm:prSet/>
      <dgm:spPr/>
      <dgm:t>
        <a:bodyPr/>
        <a:lstStyle/>
        <a:p>
          <a:r>
            <a:rPr lang="en-US" dirty="0"/>
            <a:t>Instead of fixed light cycles, AI can </a:t>
          </a:r>
          <a:r>
            <a:rPr lang="en-US" b="1" dirty="0"/>
            <a:t>optimize signal timing</a:t>
          </a:r>
          <a:r>
            <a:rPr lang="en-US" dirty="0"/>
            <a:t> based on real-time traffic conditions.</a:t>
          </a:r>
          <a:endParaRPr lang="en-IN" dirty="0"/>
        </a:p>
      </dgm:t>
    </dgm:pt>
    <dgm:pt modelId="{4E1C804E-D9AA-4825-B1FA-26179922EE50}" type="parTrans" cxnId="{38206C29-C49D-4731-8057-296CF9D2969D}">
      <dgm:prSet/>
      <dgm:spPr/>
      <dgm:t>
        <a:bodyPr/>
        <a:lstStyle/>
        <a:p>
          <a:endParaRPr lang="en-IN"/>
        </a:p>
      </dgm:t>
    </dgm:pt>
    <dgm:pt modelId="{716009AC-611D-4FB9-BD7B-E0A3E9FEA71C}" type="sibTrans" cxnId="{38206C29-C49D-4731-8057-296CF9D2969D}">
      <dgm:prSet/>
      <dgm:spPr/>
      <dgm:t>
        <a:bodyPr/>
        <a:lstStyle/>
        <a:p>
          <a:endParaRPr lang="en-IN"/>
        </a:p>
      </dgm:t>
    </dgm:pt>
    <dgm:pt modelId="{5C4772C3-52D6-465C-A167-2B18D3376401}">
      <dgm:prSet/>
      <dgm:spPr/>
      <dgm:t>
        <a:bodyPr/>
        <a:lstStyle/>
        <a:p>
          <a:r>
            <a:rPr lang="en-US" b="1"/>
            <a:t>3. Emergency Vehicle Prioritization</a:t>
          </a:r>
          <a:endParaRPr lang="en-IN"/>
        </a:p>
      </dgm:t>
    </dgm:pt>
    <dgm:pt modelId="{9B72D979-2F37-4546-9CB6-E672172F2F43}" type="parTrans" cxnId="{61B0E402-EE64-49B3-BFE3-52A2BC8434CB}">
      <dgm:prSet/>
      <dgm:spPr/>
      <dgm:t>
        <a:bodyPr/>
        <a:lstStyle/>
        <a:p>
          <a:endParaRPr lang="en-IN"/>
        </a:p>
      </dgm:t>
    </dgm:pt>
    <dgm:pt modelId="{7A9C6A56-5502-4231-A1B0-BE767D9E3D06}" type="sibTrans" cxnId="{61B0E402-EE64-49B3-BFE3-52A2BC8434CB}">
      <dgm:prSet/>
      <dgm:spPr/>
      <dgm:t>
        <a:bodyPr/>
        <a:lstStyle/>
        <a:p>
          <a:endParaRPr lang="en-IN"/>
        </a:p>
      </dgm:t>
    </dgm:pt>
    <dgm:pt modelId="{E03F9341-CE77-4BAD-BF04-EAC5DF88BA42}">
      <dgm:prSet/>
      <dgm:spPr/>
      <dgm:t>
        <a:bodyPr/>
        <a:lstStyle/>
        <a:p>
          <a:r>
            <a:rPr lang="en-US" dirty="0"/>
            <a:t>AI can </a:t>
          </a:r>
          <a:r>
            <a:rPr lang="en-US" b="1" dirty="0"/>
            <a:t>detect emergency vehicles</a:t>
          </a:r>
          <a:r>
            <a:rPr lang="en-US" dirty="0"/>
            <a:t> (ambulances, fire trucks, police) and </a:t>
          </a:r>
          <a:r>
            <a:rPr lang="en-US" b="1" dirty="0"/>
            <a:t>adjust signals</a:t>
          </a:r>
          <a:r>
            <a:rPr lang="en-US" dirty="0"/>
            <a:t> to give them a clear route.</a:t>
          </a:r>
          <a:endParaRPr lang="en-IN" dirty="0"/>
        </a:p>
      </dgm:t>
    </dgm:pt>
    <dgm:pt modelId="{05B7C103-9E8C-42CE-BC38-BBF8D959BB9F}" type="parTrans" cxnId="{75DAFF20-E20C-4F29-AD10-AFF201AA75DA}">
      <dgm:prSet/>
      <dgm:spPr/>
      <dgm:t>
        <a:bodyPr/>
        <a:lstStyle/>
        <a:p>
          <a:endParaRPr lang="en-IN"/>
        </a:p>
      </dgm:t>
    </dgm:pt>
    <dgm:pt modelId="{E20894B4-E191-415D-B9D3-B90D0F807E5A}" type="sibTrans" cxnId="{75DAFF20-E20C-4F29-AD10-AFF201AA75DA}">
      <dgm:prSet/>
      <dgm:spPr/>
      <dgm:t>
        <a:bodyPr/>
        <a:lstStyle/>
        <a:p>
          <a:endParaRPr lang="en-IN"/>
        </a:p>
      </dgm:t>
    </dgm:pt>
    <dgm:pt modelId="{E2680219-8837-4DA9-AE32-A8DF0D3C8C24}">
      <dgm:prSet/>
      <dgm:spPr/>
      <dgm:t>
        <a:bodyPr/>
        <a:lstStyle/>
        <a:p>
          <a:r>
            <a:rPr lang="en-US" b="1" dirty="0"/>
            <a:t>4. Reducing Fuel Consumption</a:t>
          </a:r>
          <a:endParaRPr lang="en-IN" dirty="0"/>
        </a:p>
      </dgm:t>
    </dgm:pt>
    <dgm:pt modelId="{E54676B2-0577-4691-8F9C-1DF25052ECC9}" type="parTrans" cxnId="{9C52E6E2-4AD0-4DBB-A46F-BF9A2C545BCD}">
      <dgm:prSet/>
      <dgm:spPr/>
      <dgm:t>
        <a:bodyPr/>
        <a:lstStyle/>
        <a:p>
          <a:endParaRPr lang="en-IN"/>
        </a:p>
      </dgm:t>
    </dgm:pt>
    <dgm:pt modelId="{495BF301-3B20-42A7-A7A4-48ADB9239F1C}" type="sibTrans" cxnId="{9C52E6E2-4AD0-4DBB-A46F-BF9A2C545BCD}">
      <dgm:prSet/>
      <dgm:spPr/>
      <dgm:t>
        <a:bodyPr/>
        <a:lstStyle/>
        <a:p>
          <a:endParaRPr lang="en-IN"/>
        </a:p>
      </dgm:t>
    </dgm:pt>
    <dgm:pt modelId="{D3D1E3D4-61AA-4A30-85FC-E45FFCB7808F}">
      <dgm:prSet/>
      <dgm:spPr/>
      <dgm:t>
        <a:bodyPr/>
        <a:lstStyle/>
        <a:p>
          <a:r>
            <a:rPr lang="en-US" dirty="0"/>
            <a:t>less idle time means </a:t>
          </a:r>
          <a:r>
            <a:rPr lang="en-US" b="1" dirty="0"/>
            <a:t>lower fuel consumption</a:t>
          </a:r>
          <a:r>
            <a:rPr lang="en-US" dirty="0"/>
            <a:t>, leading to </a:t>
          </a:r>
          <a:r>
            <a:rPr lang="en-US" b="1" dirty="0"/>
            <a:t>cost savings</a:t>
          </a:r>
          <a:r>
            <a:rPr lang="en-US" dirty="0"/>
            <a:t> for drivers and </a:t>
          </a:r>
          <a:r>
            <a:rPr lang="en-US" b="1" dirty="0"/>
            <a:t>less pollution</a:t>
          </a:r>
          <a:r>
            <a:rPr lang="en-US" dirty="0"/>
            <a:t>.</a:t>
          </a:r>
          <a:endParaRPr lang="en-IN" dirty="0"/>
        </a:p>
      </dgm:t>
    </dgm:pt>
    <dgm:pt modelId="{2C4A00EC-4C21-4401-85EB-6DE6D4867D95}" type="parTrans" cxnId="{7CA35025-945B-4E2F-B9B3-CAA1510CD0C2}">
      <dgm:prSet/>
      <dgm:spPr/>
      <dgm:t>
        <a:bodyPr/>
        <a:lstStyle/>
        <a:p>
          <a:endParaRPr lang="en-IN"/>
        </a:p>
      </dgm:t>
    </dgm:pt>
    <dgm:pt modelId="{1A12BDF3-578C-470C-B87B-F99D906AC39B}" type="sibTrans" cxnId="{7CA35025-945B-4E2F-B9B3-CAA1510CD0C2}">
      <dgm:prSet/>
      <dgm:spPr/>
      <dgm:t>
        <a:bodyPr/>
        <a:lstStyle/>
        <a:p>
          <a:endParaRPr lang="en-IN"/>
        </a:p>
      </dgm:t>
    </dgm:pt>
    <dgm:pt modelId="{030F5DAF-E011-46BC-958B-71CC68FA4FBC}" type="pres">
      <dgm:prSet presAssocID="{F6CD9A01-DB7C-4BDF-ABC3-BA767BEE1113}" presName="Name0" presStyleCnt="0">
        <dgm:presLayoutVars>
          <dgm:dir/>
          <dgm:animLvl val="lvl"/>
          <dgm:resizeHandles val="exact"/>
        </dgm:presLayoutVars>
      </dgm:prSet>
      <dgm:spPr/>
    </dgm:pt>
    <dgm:pt modelId="{EBF61387-5B15-4385-AFF1-E2BBBB4E1D44}" type="pres">
      <dgm:prSet presAssocID="{A6AC0FEA-02EA-41C2-A8CD-127227FA84FF}" presName="linNode" presStyleCnt="0"/>
      <dgm:spPr/>
    </dgm:pt>
    <dgm:pt modelId="{8B81480F-F9B0-4CA0-BA19-61FC86BA5A31}" type="pres">
      <dgm:prSet presAssocID="{A6AC0FEA-02EA-41C2-A8CD-127227FA84FF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5C9F0024-61BB-4D88-953C-DC1697AB09F3}" type="pres">
      <dgm:prSet presAssocID="{A6AC0FEA-02EA-41C2-A8CD-127227FA84FF}" presName="descendantText" presStyleLbl="alignAccFollowNode1" presStyleIdx="0" presStyleCnt="4">
        <dgm:presLayoutVars>
          <dgm:bulletEnabled val="1"/>
        </dgm:presLayoutVars>
      </dgm:prSet>
      <dgm:spPr/>
    </dgm:pt>
    <dgm:pt modelId="{CAB5AA1A-1ECF-45B9-BBD0-E3503E621494}" type="pres">
      <dgm:prSet presAssocID="{4D0FBBA8-8869-4941-A500-30868CC3CBB9}" presName="sp" presStyleCnt="0"/>
      <dgm:spPr/>
    </dgm:pt>
    <dgm:pt modelId="{8CB24DFD-13BA-4EFB-9947-7D9729FB319D}" type="pres">
      <dgm:prSet presAssocID="{A3EE8144-6F0B-4D2A-B490-EFBBACA77105}" presName="linNode" presStyleCnt="0"/>
      <dgm:spPr/>
    </dgm:pt>
    <dgm:pt modelId="{820EE72F-16A4-4CDB-ACC6-561F369069F9}" type="pres">
      <dgm:prSet presAssocID="{A3EE8144-6F0B-4D2A-B490-EFBBACA7710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6E66726-255D-4E4C-B96F-283C4B24CBDA}" type="pres">
      <dgm:prSet presAssocID="{A3EE8144-6F0B-4D2A-B490-EFBBACA77105}" presName="descendantText" presStyleLbl="alignAccFollowNode1" presStyleIdx="1" presStyleCnt="4" custLinFactNeighborX="313">
        <dgm:presLayoutVars>
          <dgm:bulletEnabled val="1"/>
        </dgm:presLayoutVars>
      </dgm:prSet>
      <dgm:spPr/>
    </dgm:pt>
    <dgm:pt modelId="{C4F368A1-20FC-4744-9E06-A70CBDF9626A}" type="pres">
      <dgm:prSet presAssocID="{2B197576-DA5A-474E-A8D5-4F3CB3716F67}" presName="sp" presStyleCnt="0"/>
      <dgm:spPr/>
    </dgm:pt>
    <dgm:pt modelId="{E7197442-5C4E-4DD7-81E3-7870179CA2D3}" type="pres">
      <dgm:prSet presAssocID="{5C4772C3-52D6-465C-A167-2B18D3376401}" presName="linNode" presStyleCnt="0"/>
      <dgm:spPr/>
    </dgm:pt>
    <dgm:pt modelId="{269BCE7F-10FF-4068-8415-19A905C8B932}" type="pres">
      <dgm:prSet presAssocID="{5C4772C3-52D6-465C-A167-2B18D3376401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20B1313E-D99B-43FA-8345-EC3C89A1BB9A}" type="pres">
      <dgm:prSet presAssocID="{5C4772C3-52D6-465C-A167-2B18D3376401}" presName="descendantText" presStyleLbl="alignAccFollowNode1" presStyleIdx="2" presStyleCnt="4">
        <dgm:presLayoutVars>
          <dgm:bulletEnabled val="1"/>
        </dgm:presLayoutVars>
      </dgm:prSet>
      <dgm:spPr/>
    </dgm:pt>
    <dgm:pt modelId="{49ED97E9-40F1-4389-9F46-78A137460538}" type="pres">
      <dgm:prSet presAssocID="{7A9C6A56-5502-4231-A1B0-BE767D9E3D06}" presName="sp" presStyleCnt="0"/>
      <dgm:spPr/>
    </dgm:pt>
    <dgm:pt modelId="{73819B31-B350-451C-AB3B-15FF3B122801}" type="pres">
      <dgm:prSet presAssocID="{E2680219-8837-4DA9-AE32-A8DF0D3C8C24}" presName="linNode" presStyleCnt="0"/>
      <dgm:spPr/>
    </dgm:pt>
    <dgm:pt modelId="{D23D22B3-EA30-4CD6-874E-35184788B477}" type="pres">
      <dgm:prSet presAssocID="{E2680219-8837-4DA9-AE32-A8DF0D3C8C24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B175C6E7-3E32-4EA3-A6B0-D6F0D2ED181B}" type="pres">
      <dgm:prSet presAssocID="{E2680219-8837-4DA9-AE32-A8DF0D3C8C24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1B0E402-EE64-49B3-BFE3-52A2BC8434CB}" srcId="{F6CD9A01-DB7C-4BDF-ABC3-BA767BEE1113}" destId="{5C4772C3-52D6-465C-A167-2B18D3376401}" srcOrd="2" destOrd="0" parTransId="{9B72D979-2F37-4546-9CB6-E672172F2F43}" sibTransId="{7A9C6A56-5502-4231-A1B0-BE767D9E3D06}"/>
    <dgm:cxn modelId="{75DAFF20-E20C-4F29-AD10-AFF201AA75DA}" srcId="{5C4772C3-52D6-465C-A167-2B18D3376401}" destId="{E03F9341-CE77-4BAD-BF04-EAC5DF88BA42}" srcOrd="0" destOrd="0" parTransId="{05B7C103-9E8C-42CE-BC38-BBF8D959BB9F}" sibTransId="{E20894B4-E191-415D-B9D3-B90D0F807E5A}"/>
    <dgm:cxn modelId="{D59EB021-30EC-4DFF-8C81-EAE3D319EFAB}" type="presOf" srcId="{DF67280F-A3A0-42FC-B046-41F97E535B01}" destId="{5C9F0024-61BB-4D88-953C-DC1697AB09F3}" srcOrd="0" destOrd="1" presId="urn:microsoft.com/office/officeart/2005/8/layout/vList5"/>
    <dgm:cxn modelId="{8DCD8A22-72C1-444F-85FE-FE2AFD720B3F}" type="presOf" srcId="{E2680219-8837-4DA9-AE32-A8DF0D3C8C24}" destId="{D23D22B3-EA30-4CD6-874E-35184788B477}" srcOrd="0" destOrd="0" presId="urn:microsoft.com/office/officeart/2005/8/layout/vList5"/>
    <dgm:cxn modelId="{7CA35025-945B-4E2F-B9B3-CAA1510CD0C2}" srcId="{E2680219-8837-4DA9-AE32-A8DF0D3C8C24}" destId="{D3D1E3D4-61AA-4A30-85FC-E45FFCB7808F}" srcOrd="0" destOrd="0" parTransId="{2C4A00EC-4C21-4401-85EB-6DE6D4867D95}" sibTransId="{1A12BDF3-578C-470C-B87B-F99D906AC39B}"/>
    <dgm:cxn modelId="{38206C29-C49D-4731-8057-296CF9D2969D}" srcId="{A3EE8144-6F0B-4D2A-B490-EFBBACA77105}" destId="{E1BF66EF-9574-411F-AAAB-75C68E3C2421}" srcOrd="0" destOrd="0" parTransId="{4E1C804E-D9AA-4825-B1FA-26179922EE50}" sibTransId="{716009AC-611D-4FB9-BD7B-E0A3E9FEA71C}"/>
    <dgm:cxn modelId="{13F6F029-1044-49DE-87DF-13C473D8F6C1}" srcId="{A6AC0FEA-02EA-41C2-A8CD-127227FA84FF}" destId="{CB11031D-8955-4F43-92B9-E5D1FEF70006}" srcOrd="0" destOrd="0" parTransId="{7405BE18-3EFD-40B6-A55D-E887EE5B8096}" sibTransId="{1C243467-A2FC-4893-A82B-63031842155B}"/>
    <dgm:cxn modelId="{6438FE39-DF56-43D0-A1CE-AE0825F85DCD}" type="presOf" srcId="{A3EE8144-6F0B-4D2A-B490-EFBBACA77105}" destId="{820EE72F-16A4-4CDB-ACC6-561F369069F9}" srcOrd="0" destOrd="0" presId="urn:microsoft.com/office/officeart/2005/8/layout/vList5"/>
    <dgm:cxn modelId="{E69B944E-4B0C-4208-9EF4-F7A6B4FED911}" srcId="{F6CD9A01-DB7C-4BDF-ABC3-BA767BEE1113}" destId="{A3EE8144-6F0B-4D2A-B490-EFBBACA77105}" srcOrd="1" destOrd="0" parTransId="{603D31F0-A59E-4477-A0E2-D3458044CFA2}" sibTransId="{2B197576-DA5A-474E-A8D5-4F3CB3716F67}"/>
    <dgm:cxn modelId="{90E87786-354E-4A4F-BF85-60239216DACE}" type="presOf" srcId="{A6AC0FEA-02EA-41C2-A8CD-127227FA84FF}" destId="{8B81480F-F9B0-4CA0-BA19-61FC86BA5A31}" srcOrd="0" destOrd="0" presId="urn:microsoft.com/office/officeart/2005/8/layout/vList5"/>
    <dgm:cxn modelId="{FB890095-5E7B-43F4-AADE-E459018B1292}" type="presOf" srcId="{E1BF66EF-9574-411F-AAAB-75C68E3C2421}" destId="{D6E66726-255D-4E4C-B96F-283C4B24CBDA}" srcOrd="0" destOrd="0" presId="urn:microsoft.com/office/officeart/2005/8/layout/vList5"/>
    <dgm:cxn modelId="{1EEA8096-54B7-4AEF-B553-9CFB4485663F}" type="presOf" srcId="{E03F9341-CE77-4BAD-BF04-EAC5DF88BA42}" destId="{20B1313E-D99B-43FA-8345-EC3C89A1BB9A}" srcOrd="0" destOrd="0" presId="urn:microsoft.com/office/officeart/2005/8/layout/vList5"/>
    <dgm:cxn modelId="{761D1AAE-F802-4778-AAFD-A79007B17F8C}" srcId="{F6CD9A01-DB7C-4BDF-ABC3-BA767BEE1113}" destId="{A6AC0FEA-02EA-41C2-A8CD-127227FA84FF}" srcOrd="0" destOrd="0" parTransId="{5AFDE031-8158-424D-B85A-143960AB2B50}" sibTransId="{4D0FBBA8-8869-4941-A500-30868CC3CBB9}"/>
    <dgm:cxn modelId="{55601FD7-0A99-49DD-9009-30EB87FFC07A}" type="presOf" srcId="{D3D1E3D4-61AA-4A30-85FC-E45FFCB7808F}" destId="{B175C6E7-3E32-4EA3-A6B0-D6F0D2ED181B}" srcOrd="0" destOrd="0" presId="urn:microsoft.com/office/officeart/2005/8/layout/vList5"/>
    <dgm:cxn modelId="{D80711E2-6B13-4E53-92D2-E635579A0D7E}" type="presOf" srcId="{CB11031D-8955-4F43-92B9-E5D1FEF70006}" destId="{5C9F0024-61BB-4D88-953C-DC1697AB09F3}" srcOrd="0" destOrd="0" presId="urn:microsoft.com/office/officeart/2005/8/layout/vList5"/>
    <dgm:cxn modelId="{9C52E6E2-4AD0-4DBB-A46F-BF9A2C545BCD}" srcId="{F6CD9A01-DB7C-4BDF-ABC3-BA767BEE1113}" destId="{E2680219-8837-4DA9-AE32-A8DF0D3C8C24}" srcOrd="3" destOrd="0" parTransId="{E54676B2-0577-4691-8F9C-1DF25052ECC9}" sibTransId="{495BF301-3B20-42A7-A7A4-48ADB9239F1C}"/>
    <dgm:cxn modelId="{9693B1F4-0695-4B87-8439-18FB20762DFA}" type="presOf" srcId="{F6CD9A01-DB7C-4BDF-ABC3-BA767BEE1113}" destId="{030F5DAF-E011-46BC-958B-71CC68FA4FBC}" srcOrd="0" destOrd="0" presId="urn:microsoft.com/office/officeart/2005/8/layout/vList5"/>
    <dgm:cxn modelId="{51AFC7F4-B5CB-4887-BFDE-69E03B1FC590}" type="presOf" srcId="{5C4772C3-52D6-465C-A167-2B18D3376401}" destId="{269BCE7F-10FF-4068-8415-19A905C8B932}" srcOrd="0" destOrd="0" presId="urn:microsoft.com/office/officeart/2005/8/layout/vList5"/>
    <dgm:cxn modelId="{0D909CFF-CE82-49C7-8817-879738662397}" srcId="{A6AC0FEA-02EA-41C2-A8CD-127227FA84FF}" destId="{DF67280F-A3A0-42FC-B046-41F97E535B01}" srcOrd="1" destOrd="0" parTransId="{B20B5B87-3308-48A9-8841-232938A1F0C4}" sibTransId="{6D36A8CF-0EA7-42A2-8A2F-6B0E36AE9940}"/>
    <dgm:cxn modelId="{5AEFFFA8-F947-45C9-8EA1-B063E351277B}" type="presParOf" srcId="{030F5DAF-E011-46BC-958B-71CC68FA4FBC}" destId="{EBF61387-5B15-4385-AFF1-E2BBBB4E1D44}" srcOrd="0" destOrd="0" presId="urn:microsoft.com/office/officeart/2005/8/layout/vList5"/>
    <dgm:cxn modelId="{30506E03-72C5-413F-823C-B28B415F12E9}" type="presParOf" srcId="{EBF61387-5B15-4385-AFF1-E2BBBB4E1D44}" destId="{8B81480F-F9B0-4CA0-BA19-61FC86BA5A31}" srcOrd="0" destOrd="0" presId="urn:microsoft.com/office/officeart/2005/8/layout/vList5"/>
    <dgm:cxn modelId="{5EE4814E-48DB-4936-94FC-C903CA1D4E53}" type="presParOf" srcId="{EBF61387-5B15-4385-AFF1-E2BBBB4E1D44}" destId="{5C9F0024-61BB-4D88-953C-DC1697AB09F3}" srcOrd="1" destOrd="0" presId="urn:microsoft.com/office/officeart/2005/8/layout/vList5"/>
    <dgm:cxn modelId="{05FF03C8-2661-4B27-B6AE-6B1783EC83FA}" type="presParOf" srcId="{030F5DAF-E011-46BC-958B-71CC68FA4FBC}" destId="{CAB5AA1A-1ECF-45B9-BBD0-E3503E621494}" srcOrd="1" destOrd="0" presId="urn:microsoft.com/office/officeart/2005/8/layout/vList5"/>
    <dgm:cxn modelId="{C5C08D9E-CF1B-4457-B3C8-96C790D59908}" type="presParOf" srcId="{030F5DAF-E011-46BC-958B-71CC68FA4FBC}" destId="{8CB24DFD-13BA-4EFB-9947-7D9729FB319D}" srcOrd="2" destOrd="0" presId="urn:microsoft.com/office/officeart/2005/8/layout/vList5"/>
    <dgm:cxn modelId="{FA7708C6-8726-49F3-928F-7A4E2AAC2979}" type="presParOf" srcId="{8CB24DFD-13BA-4EFB-9947-7D9729FB319D}" destId="{820EE72F-16A4-4CDB-ACC6-561F369069F9}" srcOrd="0" destOrd="0" presId="urn:microsoft.com/office/officeart/2005/8/layout/vList5"/>
    <dgm:cxn modelId="{A2A23EE2-A5F7-4138-884D-F4686B442C4B}" type="presParOf" srcId="{8CB24DFD-13BA-4EFB-9947-7D9729FB319D}" destId="{D6E66726-255D-4E4C-B96F-283C4B24CBDA}" srcOrd="1" destOrd="0" presId="urn:microsoft.com/office/officeart/2005/8/layout/vList5"/>
    <dgm:cxn modelId="{8BC758B4-B091-4C0D-9FA2-F3D306D86BBA}" type="presParOf" srcId="{030F5DAF-E011-46BC-958B-71CC68FA4FBC}" destId="{C4F368A1-20FC-4744-9E06-A70CBDF9626A}" srcOrd="3" destOrd="0" presId="urn:microsoft.com/office/officeart/2005/8/layout/vList5"/>
    <dgm:cxn modelId="{07EF390B-2BF2-4215-9BC0-B791CD562E08}" type="presParOf" srcId="{030F5DAF-E011-46BC-958B-71CC68FA4FBC}" destId="{E7197442-5C4E-4DD7-81E3-7870179CA2D3}" srcOrd="4" destOrd="0" presId="urn:microsoft.com/office/officeart/2005/8/layout/vList5"/>
    <dgm:cxn modelId="{233AC108-14E9-46F1-8AD7-DB7EF6B39C82}" type="presParOf" srcId="{E7197442-5C4E-4DD7-81E3-7870179CA2D3}" destId="{269BCE7F-10FF-4068-8415-19A905C8B932}" srcOrd="0" destOrd="0" presId="urn:microsoft.com/office/officeart/2005/8/layout/vList5"/>
    <dgm:cxn modelId="{50CB86AA-11EA-4AC6-AC84-E12E07DDDCC1}" type="presParOf" srcId="{E7197442-5C4E-4DD7-81E3-7870179CA2D3}" destId="{20B1313E-D99B-43FA-8345-EC3C89A1BB9A}" srcOrd="1" destOrd="0" presId="urn:microsoft.com/office/officeart/2005/8/layout/vList5"/>
    <dgm:cxn modelId="{2DBD641E-B6B8-48E5-933A-0F6B3059D21E}" type="presParOf" srcId="{030F5DAF-E011-46BC-958B-71CC68FA4FBC}" destId="{49ED97E9-40F1-4389-9F46-78A137460538}" srcOrd="5" destOrd="0" presId="urn:microsoft.com/office/officeart/2005/8/layout/vList5"/>
    <dgm:cxn modelId="{0B45021F-E4F0-422B-B947-E169FE45EC7B}" type="presParOf" srcId="{030F5DAF-E011-46BC-958B-71CC68FA4FBC}" destId="{73819B31-B350-451C-AB3B-15FF3B122801}" srcOrd="6" destOrd="0" presId="urn:microsoft.com/office/officeart/2005/8/layout/vList5"/>
    <dgm:cxn modelId="{0FEEE32F-258F-4AEC-BEED-DB0FD988D34C}" type="presParOf" srcId="{73819B31-B350-451C-AB3B-15FF3B122801}" destId="{D23D22B3-EA30-4CD6-874E-35184788B477}" srcOrd="0" destOrd="0" presId="urn:microsoft.com/office/officeart/2005/8/layout/vList5"/>
    <dgm:cxn modelId="{459C61AA-A534-4669-95D0-5C1C869408E9}" type="presParOf" srcId="{73819B31-B350-451C-AB3B-15FF3B122801}" destId="{B175C6E7-3E32-4EA3-A6B0-D6F0D2ED181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9F0024-61BB-4D88-953C-DC1697AB09F3}">
      <dsp:nvSpPr>
        <dsp:cNvPr id="0" name=""/>
        <dsp:cNvSpPr/>
      </dsp:nvSpPr>
      <dsp:spPr>
        <a:xfrm rot="5400000">
          <a:off x="8171474" y="-3264092"/>
          <a:ext cx="1481775" cy="838810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AI models can </a:t>
          </a:r>
          <a:r>
            <a:rPr lang="en-US" sz="2100" b="1" kern="1200"/>
            <a:t>detect traffic density</a:t>
          </a:r>
          <a:r>
            <a:rPr lang="en-US" sz="2100" kern="1200"/>
            <a:t> at intersections using </a:t>
          </a:r>
          <a:r>
            <a:rPr lang="en-US" sz="2100" b="1" kern="1200"/>
            <a:t>cameras and sensors</a:t>
          </a:r>
          <a:r>
            <a:rPr lang="en-US" sz="2100" kern="1200"/>
            <a:t>.</a:t>
          </a:r>
          <a:endParaRPr lang="en-IN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The system can </a:t>
          </a:r>
          <a:r>
            <a:rPr lang="en-US" sz="2100" b="1" kern="1200" dirty="0"/>
            <a:t>analyze congestion levels</a:t>
          </a:r>
          <a:r>
            <a:rPr lang="en-US" sz="2100" kern="1200" dirty="0"/>
            <a:t> and </a:t>
          </a:r>
          <a:r>
            <a:rPr lang="en-US" sz="2100" b="1" kern="1200" dirty="0"/>
            <a:t>adjust traffic light durations dynamically</a:t>
          </a:r>
          <a:r>
            <a:rPr lang="en-US" sz="2100" kern="1200" dirty="0"/>
            <a:t>, 	reducing wait times.</a:t>
          </a:r>
          <a:endParaRPr lang="en-IN" sz="2100" kern="1200" dirty="0"/>
        </a:p>
      </dsp:txBody>
      <dsp:txXfrm rot="-5400000">
        <a:off x="4718309" y="261407"/>
        <a:ext cx="8315772" cy="1337107"/>
      </dsp:txXfrm>
    </dsp:sp>
    <dsp:sp modelId="{8B81480F-F9B0-4CA0-BA19-61FC86BA5A31}">
      <dsp:nvSpPr>
        <dsp:cNvPr id="0" name=""/>
        <dsp:cNvSpPr/>
      </dsp:nvSpPr>
      <dsp:spPr>
        <a:xfrm>
          <a:off x="0" y="3850"/>
          <a:ext cx="4718309" cy="185221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/>
            <a:t>1. Real-Time Traffic Analysis</a:t>
          </a:r>
          <a:endParaRPr lang="en-IN" sz="3800" kern="1200"/>
        </a:p>
      </dsp:txBody>
      <dsp:txXfrm>
        <a:off x="90418" y="94268"/>
        <a:ext cx="4537473" cy="1671383"/>
      </dsp:txXfrm>
    </dsp:sp>
    <dsp:sp modelId="{D6E66726-255D-4E4C-B96F-283C4B24CBDA}">
      <dsp:nvSpPr>
        <dsp:cNvPr id="0" name=""/>
        <dsp:cNvSpPr/>
      </dsp:nvSpPr>
      <dsp:spPr>
        <a:xfrm rot="5400000">
          <a:off x="8171474" y="-1319261"/>
          <a:ext cx="1481775" cy="8388106"/>
        </a:xfrm>
        <a:prstGeom prst="round2Same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Instead of fixed light cycles, AI can </a:t>
          </a:r>
          <a:r>
            <a:rPr lang="en-US" sz="2100" b="1" kern="1200" dirty="0"/>
            <a:t>optimize signal timing</a:t>
          </a:r>
          <a:r>
            <a:rPr lang="en-US" sz="2100" kern="1200" dirty="0"/>
            <a:t> based on real-time traffic conditions.</a:t>
          </a:r>
          <a:endParaRPr lang="en-IN" sz="2100" kern="1200" dirty="0"/>
        </a:p>
      </dsp:txBody>
      <dsp:txXfrm rot="-5400000">
        <a:off x="4718309" y="2206238"/>
        <a:ext cx="8315772" cy="1337107"/>
      </dsp:txXfrm>
    </dsp:sp>
    <dsp:sp modelId="{820EE72F-16A4-4CDB-ACC6-561F369069F9}">
      <dsp:nvSpPr>
        <dsp:cNvPr id="0" name=""/>
        <dsp:cNvSpPr/>
      </dsp:nvSpPr>
      <dsp:spPr>
        <a:xfrm>
          <a:off x="0" y="1948681"/>
          <a:ext cx="4718309" cy="1852219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/>
            <a:t>2. Adaptive Traffic Signal Control</a:t>
          </a:r>
          <a:endParaRPr lang="en-IN" sz="3800" kern="1200"/>
        </a:p>
      </dsp:txBody>
      <dsp:txXfrm>
        <a:off x="90418" y="2039099"/>
        <a:ext cx="4537473" cy="1671383"/>
      </dsp:txXfrm>
    </dsp:sp>
    <dsp:sp modelId="{20B1313E-D99B-43FA-8345-EC3C89A1BB9A}">
      <dsp:nvSpPr>
        <dsp:cNvPr id="0" name=""/>
        <dsp:cNvSpPr/>
      </dsp:nvSpPr>
      <dsp:spPr>
        <a:xfrm rot="5400000">
          <a:off x="8171474" y="625569"/>
          <a:ext cx="1481775" cy="8388106"/>
        </a:xfrm>
        <a:prstGeom prst="round2Same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AI can </a:t>
          </a:r>
          <a:r>
            <a:rPr lang="en-US" sz="2100" b="1" kern="1200" dirty="0"/>
            <a:t>detect emergency vehicles</a:t>
          </a:r>
          <a:r>
            <a:rPr lang="en-US" sz="2100" kern="1200" dirty="0"/>
            <a:t> (ambulances, fire trucks, police) and </a:t>
          </a:r>
          <a:r>
            <a:rPr lang="en-US" sz="2100" b="1" kern="1200" dirty="0"/>
            <a:t>adjust signals</a:t>
          </a:r>
          <a:r>
            <a:rPr lang="en-US" sz="2100" kern="1200" dirty="0"/>
            <a:t> to give them a clear route.</a:t>
          </a:r>
          <a:endParaRPr lang="en-IN" sz="2100" kern="1200" dirty="0"/>
        </a:p>
      </dsp:txBody>
      <dsp:txXfrm rot="-5400000">
        <a:off x="4718309" y="4151068"/>
        <a:ext cx="8315772" cy="1337107"/>
      </dsp:txXfrm>
    </dsp:sp>
    <dsp:sp modelId="{269BCE7F-10FF-4068-8415-19A905C8B932}">
      <dsp:nvSpPr>
        <dsp:cNvPr id="0" name=""/>
        <dsp:cNvSpPr/>
      </dsp:nvSpPr>
      <dsp:spPr>
        <a:xfrm>
          <a:off x="0" y="3893512"/>
          <a:ext cx="4718309" cy="1852219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/>
            <a:t>3. Emergency Vehicle Prioritization</a:t>
          </a:r>
          <a:endParaRPr lang="en-IN" sz="3800" kern="1200"/>
        </a:p>
      </dsp:txBody>
      <dsp:txXfrm>
        <a:off x="90418" y="3983930"/>
        <a:ext cx="4537473" cy="1671383"/>
      </dsp:txXfrm>
    </dsp:sp>
    <dsp:sp modelId="{B175C6E7-3E32-4EA3-A6B0-D6F0D2ED181B}">
      <dsp:nvSpPr>
        <dsp:cNvPr id="0" name=""/>
        <dsp:cNvSpPr/>
      </dsp:nvSpPr>
      <dsp:spPr>
        <a:xfrm rot="5400000">
          <a:off x="8171474" y="2570400"/>
          <a:ext cx="1481775" cy="8388106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less idle time means </a:t>
          </a:r>
          <a:r>
            <a:rPr lang="en-US" sz="2100" b="1" kern="1200" dirty="0"/>
            <a:t>lower fuel consumption</a:t>
          </a:r>
          <a:r>
            <a:rPr lang="en-US" sz="2100" kern="1200" dirty="0"/>
            <a:t>, leading to </a:t>
          </a:r>
          <a:r>
            <a:rPr lang="en-US" sz="2100" b="1" kern="1200" dirty="0"/>
            <a:t>cost savings</a:t>
          </a:r>
          <a:r>
            <a:rPr lang="en-US" sz="2100" kern="1200" dirty="0"/>
            <a:t> for drivers and </a:t>
          </a:r>
          <a:r>
            <a:rPr lang="en-US" sz="2100" b="1" kern="1200" dirty="0"/>
            <a:t>less pollution</a:t>
          </a:r>
          <a:r>
            <a:rPr lang="en-US" sz="2100" kern="1200" dirty="0"/>
            <a:t>.</a:t>
          </a:r>
          <a:endParaRPr lang="en-IN" sz="2100" kern="1200" dirty="0"/>
        </a:p>
      </dsp:txBody>
      <dsp:txXfrm rot="-5400000">
        <a:off x="4718309" y="6095899"/>
        <a:ext cx="8315772" cy="1337107"/>
      </dsp:txXfrm>
    </dsp:sp>
    <dsp:sp modelId="{D23D22B3-EA30-4CD6-874E-35184788B477}">
      <dsp:nvSpPr>
        <dsp:cNvPr id="0" name=""/>
        <dsp:cNvSpPr/>
      </dsp:nvSpPr>
      <dsp:spPr>
        <a:xfrm>
          <a:off x="0" y="5838343"/>
          <a:ext cx="4718309" cy="1852219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4. Reducing Fuel Consumption</a:t>
          </a:r>
          <a:endParaRPr lang="en-IN" sz="3800" kern="1200" dirty="0"/>
        </a:p>
      </dsp:txBody>
      <dsp:txXfrm>
        <a:off x="90418" y="5928761"/>
        <a:ext cx="4537473" cy="1671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180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21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21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0" y="2578316"/>
            <a:ext cx="9144000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AI-Based Traffic Optimization and Smart Navigation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2187161" y="41148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Enhancing Urban Mobility Through AI</a:t>
            </a:r>
            <a:endParaRPr lang="en-US" sz="2000" b="1" dirty="0"/>
          </a:p>
        </p:txBody>
      </p:sp>
      <p:sp>
        <p:nvSpPr>
          <p:cNvPr id="5" name="Text 2"/>
          <p:cNvSpPr/>
          <p:nvPr/>
        </p:nvSpPr>
        <p:spPr>
          <a:xfrm>
            <a:off x="793790" y="5219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By- 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PIXEL GROUP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                        Tushar Yadav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                        Ayush Khanna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                        Mohik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                        Vanshul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                        Abhay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37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571A2F-5E61-B543-46E3-B4818FDD34A3}"/>
              </a:ext>
            </a:extLst>
          </p:cNvPr>
          <p:cNvSpPr txBox="1"/>
          <p:nvPr/>
        </p:nvSpPr>
        <p:spPr>
          <a:xfrm>
            <a:off x="0" y="122681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Petrona Bold"/>
              </a:rPr>
              <a:t>     Hack-O-Mania’25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F3B815-6208-DE9C-DA15-DD1C7C7ED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3635" y="-275771"/>
            <a:ext cx="1659578" cy="16595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2C1DF6-7372-6539-39EF-4CFD9B4B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400" y="0"/>
            <a:ext cx="55880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781407"/>
            <a:ext cx="146304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AI-Driven Traffic Signal Optimization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79295"/>
            <a:ext cx="1614011" cy="132468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606993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061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Optimized Results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44016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40% reduction in wait times in Pittsburgh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424" y="3360658"/>
            <a:ext cx="3228022" cy="132468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382369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303490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Dynamic Adjustments</a:t>
            </a:r>
            <a:endParaRPr lang="en-US" sz="2300" dirty="0"/>
          </a:p>
        </p:txBody>
      </p:sp>
      <p:sp>
        <p:nvSpPr>
          <p:cNvPr id="11" name="Text 5"/>
          <p:cNvSpPr/>
          <p:nvPr/>
        </p:nvSpPr>
        <p:spPr>
          <a:xfrm>
            <a:off x="5895261" y="4095631"/>
            <a:ext cx="4168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Adapts to traffic patterns and incidents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9844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418" y="4742021"/>
            <a:ext cx="4842034" cy="132468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892" y="520505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688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Data Input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6702266" y="5476994"/>
            <a:ext cx="41343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Sensors, cameras, connected vehicles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79808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294" y="6123384"/>
            <a:ext cx="6456164" cy="1324689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4773" y="6586418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50198"/>
            <a:ext cx="334232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Reinforcement Learning</a:t>
            </a:r>
            <a:endParaRPr lang="en-US" sz="2300" dirty="0"/>
          </a:p>
        </p:txBody>
      </p:sp>
      <p:sp>
        <p:nvSpPr>
          <p:cNvPr id="21" name="Text 11"/>
          <p:cNvSpPr/>
          <p:nvPr/>
        </p:nvSpPr>
        <p:spPr>
          <a:xfrm>
            <a:off x="7509272" y="6858357"/>
            <a:ext cx="33423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learns optimal signal timings</a:t>
            </a: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AE7CD2A-70AC-793A-6703-E109079778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01027" y="7448072"/>
            <a:ext cx="3029373" cy="781159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86400" y="832485"/>
            <a:ext cx="91440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Navigation System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1916906"/>
            <a:ext cx="170021" cy="1233964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1916906"/>
            <a:ext cx="374725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AI-powered Route Planning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790373" y="2425065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Algorithms consider real-time traffic conditions to suggest optimal routes.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377684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3776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Predictive Analysis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130534" y="388584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anticipates congestion hotspots before they form.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475559"/>
            <a:ext cx="170021" cy="1233964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4475559"/>
            <a:ext cx="438066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Personalized Recommendations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470815" y="498371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receive custom routes based on preferences and conditions.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5936337"/>
            <a:ext cx="170021" cy="1233964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11095" y="59363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 Integration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811095" y="6444496"/>
            <a:ext cx="602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collaboration with Google Maps, Waze, and others.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410621-10E2-EA29-233C-D037C025C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027" y="7397115"/>
            <a:ext cx="3029373" cy="781159"/>
          </a:xfrm>
          <a:prstGeom prst="rect">
            <a:avLst/>
          </a:prstGeom>
        </p:spPr>
      </p:pic>
      <p:pic>
        <p:nvPicPr>
          <p:cNvPr id="2050" name="Picture 2" descr="Why GPS-dependent apps deplete your smartphone battery | The Verge">
            <a:extLst>
              <a:ext uri="{FF2B5EF4-FFF2-40B4-BE49-F238E27FC236}">
                <a16:creationId xmlns:a16="http://schemas.microsoft.com/office/drawing/2014/main" id="{A295EF36-ACE3-0AF9-E882-702CCB4C2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6" r="14318"/>
          <a:stretch/>
        </p:blipFill>
        <p:spPr bwMode="auto">
          <a:xfrm>
            <a:off x="-85605" y="0"/>
            <a:ext cx="6025516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300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233368"/>
            <a:ext cx="146304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Benefits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2055614" y="30519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 Savings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560088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 to 25% improvement in travel times.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3683198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870478"/>
            <a:ext cx="3091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Environmental Impact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9597628" y="3378637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Decreased emissions from optimized flow and reduced idling.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3683198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3230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Fuel Efficiency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597628" y="583120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reduction in fuel consumption across the network.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534554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055614" y="53230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Safety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793790" y="5831205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Smoother traffic flow leads to fewer accidents.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5345549"/>
            <a:ext cx="318968" cy="3986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0AF549-E8D3-5E3A-B978-BF41579D01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31965" y="7421879"/>
            <a:ext cx="3029373" cy="781159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EBC3E1-D0DF-3CC3-F324-F52FF4B0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028" y="7758112"/>
            <a:ext cx="2305372" cy="409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1E216A-8683-BEE9-C7C8-BD069F2AF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715" y="0"/>
            <a:ext cx="10747552" cy="822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33DCD5-5379-BDE1-CBA7-E460B312DE9C}"/>
              </a:ext>
            </a:extLst>
          </p:cNvPr>
          <p:cNvSpPr txBox="1"/>
          <p:nvPr/>
        </p:nvSpPr>
        <p:spPr>
          <a:xfrm>
            <a:off x="349426" y="3453080"/>
            <a:ext cx="40752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Technical Implementation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188545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72E0C1-E375-E5C9-B2D6-92EC3BFDB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8089" y="7789311"/>
            <a:ext cx="2002311" cy="3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6675CC-7A4F-9AE1-3887-8B1AA7D77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4630400" cy="82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4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86400" y="1034653"/>
            <a:ext cx="91440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 Opportunity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232422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$166B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595705" y="32642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 Size by 2027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280190" y="3772376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smart transportation sector growth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232422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21%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543937" y="32642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CAGR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228421" y="3772376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Compound annual growth rate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5291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65%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569762" y="63237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Adoption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8254246" y="6831925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Cities planning AI traffic solutions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35071A-EDCF-1625-97D9-66624AE10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801" y="7367202"/>
            <a:ext cx="3029373" cy="7811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B271C9-13CB-6215-7CA4-EE169A9CA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463" y="0"/>
            <a:ext cx="6294654" cy="8229600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406360"/>
            <a:ext cx="14630399" cy="484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 Projections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27" y="1186816"/>
            <a:ext cx="13595747" cy="56822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7327" y="7271657"/>
            <a:ext cx="13595747" cy="1931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 promises strong financial returns with key partnerships driving adoption.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798286" y="7042785"/>
            <a:ext cx="13314788" cy="2562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Expected ROI for investors: 3x within 5 years.</a:t>
            </a:r>
            <a:endParaRPr lang="en-US" sz="11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6A6143-C57C-F136-84B7-0EB35C4FE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026" y="7432660"/>
            <a:ext cx="3029373" cy="781159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React to Emergency Vehicles | Brindley Garages Group">
            <a:extLst>
              <a:ext uri="{FF2B5EF4-FFF2-40B4-BE49-F238E27FC236}">
                <a16:creationId xmlns:a16="http://schemas.microsoft.com/office/drawing/2014/main" id="{212E3C21-2C8D-8B3C-E845-085EBA39B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8000"/>
                    </a14:imgEffect>
                    <a14:imgEffect>
                      <a14:colorTemperature colorTemp="10115"/>
                    </a14:imgEffect>
                    <a14:imgEffect>
                      <a14:saturation sat="5000"/>
                    </a14:imgEffect>
                    <a14:imgEffect>
                      <a14:brightnessContrast bright="-34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4630401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3B2D43-A3EE-8AA1-0517-C563856EAB4B}"/>
              </a:ext>
            </a:extLst>
          </p:cNvPr>
          <p:cNvSpPr txBox="1"/>
          <p:nvPr/>
        </p:nvSpPr>
        <p:spPr>
          <a:xfrm>
            <a:off x="5018993" y="745067"/>
            <a:ext cx="4592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Challenges faced 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EA92C-6E13-28D5-05E9-7819D56B48BB}"/>
              </a:ext>
            </a:extLst>
          </p:cNvPr>
          <p:cNvSpPr txBox="1"/>
          <p:nvPr/>
        </p:nvSpPr>
        <p:spPr>
          <a:xfrm>
            <a:off x="2472265" y="3083748"/>
            <a:ext cx="96858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1. Ways to prioritize emergency vehicles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2. How to adjust traffic signals dynamically according to      real-time traffic flow.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62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split orient="vert"/>
      </p:transition>
    </mc:Choice>
    <mc:Fallback xmlns="">
      <p:transition spd="slow" advClick="0" advTm="3000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5279" y="835898"/>
            <a:ext cx="1364619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5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70" y="253535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29070" y="3329141"/>
            <a:ext cx="22919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Revolutionize Mobility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1129070" y="420937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how people move through urban environments.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114" y="249844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91114" y="3278855"/>
            <a:ext cx="229207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Measurable Benefits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4691114" y="4159084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congestion, emissions, and accidents.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277" y="255281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53277" y="3346609"/>
            <a:ext cx="2291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 Growth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8253277" y="3854768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Positioned for rapid expansion in a growing sector.</a:t>
            </a:r>
            <a:endParaRPr lang="en-US" sz="20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3918" y="253535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493918" y="3238415"/>
            <a:ext cx="22919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Join Us</a:t>
            </a:r>
            <a:endParaRPr lang="en-US" sz="2800" dirty="0"/>
          </a:p>
        </p:txBody>
      </p:sp>
      <p:sp>
        <p:nvSpPr>
          <p:cNvPr id="15" name="Text 8"/>
          <p:cNvSpPr/>
          <p:nvPr/>
        </p:nvSpPr>
        <p:spPr>
          <a:xfrm>
            <a:off x="11493918" y="3746573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Partner with us to build the future of transportation.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746579-66EC-6EF3-A82A-6EAF00B59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1027" y="7388793"/>
            <a:ext cx="3029373" cy="781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D8CC0E-4A8E-D4CE-19E8-EADB98E940E1}"/>
              </a:ext>
            </a:extLst>
          </p:cNvPr>
          <p:cNvSpPr txBox="1"/>
          <p:nvPr/>
        </p:nvSpPr>
        <p:spPr>
          <a:xfrm>
            <a:off x="4170067" y="3084844"/>
            <a:ext cx="54555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Thank You</a:t>
            </a:r>
            <a:endParaRPr lang="en-IN" sz="9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8F1A4-D6BF-60CB-2DE4-952222C46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9765" y="7775822"/>
            <a:ext cx="2400635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2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0" y="842857"/>
            <a:ext cx="146304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Problem Statement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938934" y="28569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91" y="2888855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76050" y="2856946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 Wasted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1676050" y="336510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INIDAN drivers wasted 110 hours in traffic in 2024.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000" dirty="0"/>
          </a:p>
        </p:txBody>
      </p:sp>
      <p:sp>
        <p:nvSpPr>
          <p:cNvPr id="8" name="Shape 4"/>
          <p:cNvSpPr/>
          <p:nvPr/>
        </p:nvSpPr>
        <p:spPr>
          <a:xfrm>
            <a:off x="5264356" y="28657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913" y="2897656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01472" y="2865747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Economic Impact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6001472" y="337390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Congestion costs </a:t>
            </a:r>
            <a:r>
              <a:rPr lang="en-IN" sz="2000" dirty="0"/>
              <a:t>₹1.47 </a:t>
            </a:r>
            <a:r>
              <a:rPr lang="en-IN" sz="2400" dirty="0"/>
              <a:t>lakh crore annually. </a:t>
            </a:r>
            <a:endParaRPr lang="en-US" sz="2000" dirty="0"/>
          </a:p>
        </p:txBody>
      </p:sp>
      <p:sp>
        <p:nvSpPr>
          <p:cNvPr id="12" name="Shape 7"/>
          <p:cNvSpPr/>
          <p:nvPr/>
        </p:nvSpPr>
        <p:spPr>
          <a:xfrm>
            <a:off x="9682672" y="28558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229" y="2887753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9788" y="28558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Inefficient Systems</a:t>
            </a:r>
            <a:endParaRPr lang="en-US" sz="2800" dirty="0"/>
          </a:p>
        </p:txBody>
      </p:sp>
      <p:sp>
        <p:nvSpPr>
          <p:cNvPr id="15" name="Text 9"/>
          <p:cNvSpPr/>
          <p:nvPr/>
        </p:nvSpPr>
        <p:spPr>
          <a:xfrm>
            <a:off x="10419788" y="3364002"/>
            <a:ext cx="3195121" cy="1239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traffic management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remains static and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outdated.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612DC8-A1F9-AF48-4F50-A4AAA26C2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5081" y="7753284"/>
            <a:ext cx="2105319" cy="4763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D8F1DA-FFF2-2FD8-E2AF-626E43C474AF}"/>
              </a:ext>
            </a:extLst>
          </p:cNvPr>
          <p:cNvSpPr txBox="1"/>
          <p:nvPr/>
        </p:nvSpPr>
        <p:spPr>
          <a:xfrm>
            <a:off x="938934" y="5442154"/>
            <a:ext cx="115861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Traffic </a:t>
            </a:r>
            <a:r>
              <a:rPr lang="en-US" sz="2400" dirty="0"/>
              <a:t>not only reduces efficiency but also increases frustration and stress levels, leading to mental and physical health issues.</a:t>
            </a:r>
          </a:p>
          <a:p>
            <a:endParaRPr lang="en-US" sz="2400" dirty="0"/>
          </a:p>
          <a:p>
            <a:r>
              <a:rPr lang="en-US" sz="2400" dirty="0"/>
              <a:t> Additionally, businesses suffer as employees arrive late, deliveries are delayed, and overall economic growth is hindered.</a:t>
            </a:r>
            <a:endParaRPr lang="en-IN" sz="2400" dirty="0"/>
          </a:p>
        </p:txBody>
      </p:sp>
    </p:spTree>
  </p:cSld>
  <p:clrMapOvr>
    <a:masterClrMapping/>
  </p:clrMapOvr>
  <p:transition spd="slow" advClick="0" advTm="3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3484317-EE1E-A09D-F1BB-BA78C72CCE15}"/>
              </a:ext>
            </a:extLst>
          </p:cNvPr>
          <p:cNvSpPr txBox="1"/>
          <p:nvPr/>
        </p:nvSpPr>
        <p:spPr>
          <a:xfrm>
            <a:off x="779305" y="3342380"/>
            <a:ext cx="7199086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500"/>
              </a:spcAft>
              <a:buNone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Work Sans" panose="020F0502020204030204" pitchFamily="2" charset="0"/>
              </a:rPr>
              <a:t>A large number of patients in India die due to relentless delay in medical care caused by traffic jams and ill-equipped ambulances.  </a:t>
            </a:r>
          </a:p>
          <a:p>
            <a:pPr algn="ctr">
              <a:spcAft>
                <a:spcPts val="1500"/>
              </a:spcAft>
              <a:buNone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Work Sans" panose="020F0502020204030204" pitchFamily="2" charset="0"/>
              </a:rPr>
              <a:t>According to the Ministry of Road Transport and Highways’ data every day about 24,012 patients die due to delays caused by traffic related issues.</a:t>
            </a:r>
          </a:p>
          <a:p>
            <a:pPr algn="ctr">
              <a:spcAft>
                <a:spcPts val="1500"/>
              </a:spcAft>
              <a:buNone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Work Sans" panose="020F0502020204030204" pitchFamily="2" charset="0"/>
              </a:rPr>
              <a:t> 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CE3629-9FCF-724C-64C4-A7A46384B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25" y="1131518"/>
            <a:ext cx="5917310" cy="1390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CC6410-D840-7B1E-6BFA-F16E465A1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954" y="0"/>
            <a:ext cx="6119445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4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advClick="0" advTm="3000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C5482C-3555-5213-4DBE-3B8467C59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4630400" cy="807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3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7E02C1-E279-0A30-1896-C323C49D8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0" y="717630"/>
            <a:ext cx="14603709" cy="708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7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rrrs">
            <a:hlinkClick r:id="" action="ppaction://media"/>
            <a:extLst>
              <a:ext uri="{FF2B5EF4-FFF2-40B4-BE49-F238E27FC236}">
                <a16:creationId xmlns:a16="http://schemas.microsoft.com/office/drawing/2014/main" id="{1DFBC6AB-9B20-49E4-AD31-D2C82B23E3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77285"/>
            <a:ext cx="14660295" cy="6087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0EFFA7-C490-7F82-A6FD-92F9BD96B54C}"/>
              </a:ext>
            </a:extLst>
          </p:cNvPr>
          <p:cNvSpPr txBox="1"/>
          <p:nvPr/>
        </p:nvSpPr>
        <p:spPr>
          <a:xfrm>
            <a:off x="0" y="369332"/>
            <a:ext cx="14630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HERE WE  CAN SEE THAT CARS PARKED ARE EASILY BEING DETECTED AND COUNTED</a:t>
            </a:r>
          </a:p>
        </p:txBody>
      </p:sp>
    </p:spTree>
    <p:extLst>
      <p:ext uri="{BB962C8B-B14F-4D97-AF65-F5344CB8AC3E}">
        <p14:creationId xmlns:p14="http://schemas.microsoft.com/office/powerpoint/2010/main" val="343188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4851D-541E-EB23-7956-18C97229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4630399" cy="831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6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D269D9-3532-3EA0-F5E7-A9B4C8ABC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254" y="7348746"/>
            <a:ext cx="6040146" cy="880854"/>
          </a:xfrm>
          <a:prstGeom prst="rect">
            <a:avLst/>
          </a:prstGeom>
        </p:spPr>
      </p:pic>
      <p:pic>
        <p:nvPicPr>
          <p:cNvPr id="4" name="Picture 2" descr="Traffic Jam's being experienced by Chandigarh. | Download Scientific Diagram">
            <a:extLst>
              <a:ext uri="{FF2B5EF4-FFF2-40B4-BE49-F238E27FC236}">
                <a16:creationId xmlns:a16="http://schemas.microsoft.com/office/drawing/2014/main" id="{99C1F2DC-94F8-1C4B-926B-F79F5E881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072"/>
                    </a14:imgEffect>
                    <a14:imgEffect>
                      <a14:saturation sat="20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748"/>
            <a:ext cx="14630400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46A5467C-B837-CA2E-8B92-0EC6F78F9E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1168426"/>
              </p:ext>
            </p:extLst>
          </p:nvPr>
        </p:nvGraphicFramePr>
        <p:xfrm>
          <a:off x="761992" y="267593"/>
          <a:ext cx="13106416" cy="769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94755571"/>
      </p:ext>
    </p:extLst>
  </p:cSld>
  <p:clrMapOvr>
    <a:masterClrMapping/>
  </p:clrMapOvr>
  <p:transition spd="slow" advClick="0" advTm="300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3636050"/>
            <a:ext cx="146304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Proposed Solution (Overview)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20471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67889"/>
            <a:ext cx="319051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AI-driven Optimization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020604" y="647604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Reinforcement Learning powers traffic signal timing.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720471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678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Adaptation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368171" y="647604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adjusts to changing traffic conditions instantly.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720471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6788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Improved Flow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715738" y="647604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congestion across the urban network.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DE7523-9027-F191-66C5-C6E01DF2FD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1027" y="7337942"/>
            <a:ext cx="3029373" cy="781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578</Words>
  <Application>Microsoft Office PowerPoint</Application>
  <PresentationFormat>Custom</PresentationFormat>
  <Paragraphs>105</Paragraphs>
  <Slides>19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Petrona Bold</vt:lpstr>
      <vt:lpstr>Cambria</vt:lpstr>
      <vt:lpstr>Inter</vt:lpstr>
      <vt:lpstr>Arial</vt:lpstr>
      <vt:lpstr>Work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Rakesh Khanna</cp:lastModifiedBy>
  <cp:revision>10</cp:revision>
  <dcterms:created xsi:type="dcterms:W3CDTF">2025-04-04T08:12:36Z</dcterms:created>
  <dcterms:modified xsi:type="dcterms:W3CDTF">2025-04-05T08:52:36Z</dcterms:modified>
</cp:coreProperties>
</file>